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8"/>
  </p:notesMasterIdLst>
  <p:sldIdLst>
    <p:sldId id="295" r:id="rId2"/>
    <p:sldId id="260" r:id="rId3"/>
    <p:sldId id="257" r:id="rId4"/>
    <p:sldId id="296" r:id="rId5"/>
    <p:sldId id="297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263" r:id="rId27"/>
  </p:sldIdLst>
  <p:sldSz cx="12192000" cy="6858000"/>
  <p:notesSz cx="6858000" cy="9144000"/>
  <p:embeddedFontLst>
    <p:embeddedFont>
      <p:font typeface="Bahnschrift SemiBold SemiConden" panose="020B0502040204020203" pitchFamily="34" charset="0"/>
      <p:bold r:id="rId29"/>
    </p:embeddedFont>
    <p:embeddedFont>
      <p:font typeface="Bahnschrift SemiCondensed" panose="020B0502040204020203" pitchFamily="34" charset="0"/>
      <p:regular r:id="rId30"/>
      <p:bold r:id="rId31"/>
    </p:embeddedFont>
    <p:embeddedFont>
      <p:font typeface="Franklin Gothic Demi Cond" panose="020B0706030402020204" pitchFamily="34" charset="0"/>
      <p:regular r:id="rId32"/>
    </p:embeddedFont>
    <p:embeddedFont>
      <p:font typeface="Martian Mono" panose="020B0009020000000004" charset="0"/>
      <p:regular r:id="rId33"/>
      <p:bold r:id="rId34"/>
    </p:embeddedFont>
    <p:embeddedFont>
      <p:font typeface="Ubuntu" panose="020B0504030602030204" pitchFamily="34" charset="0"/>
      <p:regular r:id="rId35"/>
      <p:bold r:id="rId36"/>
      <p:italic r:id="rId37"/>
      <p:boldItalic r:id="rId3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ED34E-04F5-6B59-51E1-B40AC83D3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C14F51A-142E-DE92-6703-0E3E9348D4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E1E6F1B-26C9-2AB2-93CE-A51F8AE87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9750D4-CEED-6E6A-C187-122268967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530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DCD86-6850-4594-8BEE-4B53C56AA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8CA8F6C-4F1A-25E4-04D1-8BBFB540A1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817E5D9-15D6-FB0C-9DD3-6DAC1810C2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67FFAD-0619-6D64-1A62-D6F6639362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3437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AE940-0871-ED7A-BBD8-A2EBBCB59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42FA684-FCAD-7593-3103-8E6D48F3A0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126D25C-6332-5F8C-78AE-B3323F8D7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47EF33-6451-AF22-9E96-C7F433E3A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63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0AC45-EC4B-723D-EF7D-49F01E7EA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3464186-E13C-7B5D-A1A3-DBC966067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F270B22-478F-6446-50BE-DBDB2435E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97D668E-E7DB-C667-D8BB-3001A14D5F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581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F96E5-A2B9-646D-6660-940D3A582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D7A7569-1B5B-E96A-3ED1-6CFDF4BAC5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D65B3F1-977B-6332-F550-3EF92A60DF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68D96B-E255-B819-A0A8-8128D4E17B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963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C73EC-798C-F7DC-6ED4-D5605DEB9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D992CF6-A7AF-75A3-D339-280B1C8486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D39E181-F02E-2943-9438-39E709B66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EE8C586-EDCD-5AD9-70D2-71CE3D7284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878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B8358-462B-6492-08AE-9BCB6EBFC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0FB2319-4E54-6469-3A6C-1CBDA6CC20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16A7BBB-7827-6AB1-0C29-5BAFE4D11B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16DE4B3-6ED5-B48F-BEB9-FE493AFD72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379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9ECB3-CB30-0E58-88D8-06383C81F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752CC48-E513-3FAA-F05E-453A60DD3E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99D1CB2-E588-C3A2-3930-2DA31502D6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3A38D6-7BC7-863F-C6FE-1912099272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3365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37D85-5295-8AE9-1561-DEDB84321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EAFA790-6E28-E543-A344-401A4E9D6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36F260B-23F6-622C-F476-AA7D05395C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D3F6E3-B1EF-3317-8CC9-8183A01E8A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363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43068-149C-FDDE-F299-08457B61E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3E34643-8292-2C6F-15E3-DBC326207A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CB9820E-37FF-7685-513B-48234EA25E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164978-1ACC-DD21-FD9C-7AE458B96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22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75399-C059-4AD3-CCE4-F914EF3ED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E97533E-4A32-EEFF-C1BA-F9C593A4D2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5CDD1AF-E1ED-5FD7-A600-983094C75F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4DE781-4C46-6AD9-4588-2E0ABC044A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10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88253-A745-B6F1-B1EA-376EF6CDC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C498AF1-8F01-5A6D-929E-F8527BE572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DA9DA5F-BB31-DFEB-40BA-3BE98B42BC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F62330-F3F1-EA61-BD21-581D11B9E1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32803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E7107-4E6A-2566-7C75-9EEA95E6A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87D2C849-4314-6EF3-2995-7D3EB36F4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5A4896EF-E82A-E9A9-CEEC-A413CF6AFF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1DE85F-E258-6E9D-B9EE-7AAEE75F28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110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746CA-CE34-7392-B34C-1B0ED1A89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441111E-FBEE-6854-0E44-C50506163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06E799B-5201-772C-4F33-84DC60D1D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01785E6-809B-3495-1AEA-0C5D3BAD6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6513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C40E2-B70A-47DE-1F51-211B13A0B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8104B89-C008-4098-7C53-DE33582DD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FD25D74-E389-6159-2E34-73059870C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EF31AC7-D798-8964-B879-9A55851CA3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56944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92C92-E621-649B-FF60-77FB5E926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EFEC1540-792C-9C47-D7E4-7E76237C27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3F3F2959-1FC8-7141-BF15-22CF96982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DE0E80-2AFB-6551-5713-4FD69AC9D3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419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Финальный слайд включается после выступления, чтобы задающие вопросы могли видеть название темы целиком и ФИО оратора.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734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60F21-E2EB-9C5F-BB81-B5988E8CE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0EAE02B-7A13-CA1B-4C36-00D7F9F0E0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6BC5934-0E8A-7492-0C34-53565084E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F0369B-A25A-128B-8B54-5BDBABC0C7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563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AA9D0-E90A-B93A-5BBE-18AE94333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7D630D2B-96A2-4390-ED4D-100666D620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7A319B47-F4B1-36EB-362E-217A26622F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97DA91-9AF8-1E4B-621F-DBA4F7638C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474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6529F-B26D-6CF7-2494-32699688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5534E2B-9BED-C089-94A8-75E5D8651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690648A-E80D-0527-3118-BAEF0991FE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2A1660-C1DB-E7CF-1FD4-5A45CAC777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972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C726F-A369-F25E-A19E-1A54F2D48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2DFD491-2908-0405-35E9-C81139A5EB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49C3FA63-747C-EA50-A820-61BBA380D8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BD513D8-412A-16A8-D867-F92B062759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41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BFC16-7020-CA7B-E1B6-A8C78E2C1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C05AE6AE-0B3B-584F-17DF-8E386D7304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9D16C8B-014E-A501-630B-120B84FD8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8A7126-A8D9-5C62-2ADF-4A6B7B9DAA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210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7297F-427A-D079-09DE-EEA6707279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1B913899-045F-0693-4194-C584D02DAB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E98A3DE-EA39-4EFF-3EA6-0762CECB52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A504C12-1FC2-B8DC-D87B-C923483110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983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emf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emf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49903" y="49391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D31A91-FEF6-1D21-450C-06B9F19CD0D1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78B9FA-B95A-95B6-49A1-D34C8F8AE78C}"/>
              </a:ext>
            </a:extLst>
          </p:cNvPr>
          <p:cNvSpPr txBox="1"/>
          <p:nvPr/>
        </p:nvSpPr>
        <p:spPr>
          <a:xfrm>
            <a:off x="2649069" y="5306593"/>
            <a:ext cx="7622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ЕГЭ ОБЩЕСТВОЗНАНИЕ</a:t>
            </a:r>
            <a:endParaRPr lang="ru-RU" sz="44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2731F5-EC8A-81F8-579F-F24802D74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6304D49-E3E7-DF13-9C00-BFDAAA688184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6BC594BF-41E6-5D34-DEA2-FC14E2E545F7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926F0BBF-6607-BF45-2E46-084021C2A55C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659B950-E8A2-1072-4CA3-441BE365B121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13B4B8-D0AE-CCF1-39BB-AC300EEDFDB3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D169C7-E56F-8382-412F-541D72EDE8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r="-945" b="2835"/>
          <a:stretch/>
        </p:blipFill>
        <p:spPr bwMode="auto">
          <a:xfrm>
            <a:off x="481138" y="2537631"/>
            <a:ext cx="5561171" cy="32390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4351C4-7B49-3EA9-98A5-042AF9670C51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№3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F0F2E8A-6375-0F6C-32BB-FE15A6FBE86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13729"/>
          <a:stretch>
            <a:fillRect/>
          </a:stretch>
        </p:blipFill>
        <p:spPr>
          <a:xfrm>
            <a:off x="6944197" y="1437781"/>
            <a:ext cx="4148406" cy="253786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CDD1692-61BB-44DE-A886-FDFD1A8324C5}"/>
              </a:ext>
            </a:extLst>
          </p:cNvPr>
          <p:cNvSpPr txBox="1"/>
          <p:nvPr/>
        </p:nvSpPr>
        <p:spPr>
          <a:xfrm>
            <a:off x="6186987" y="968248"/>
            <a:ext cx="5906873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№3 , ЕГКР, март 2025, 955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8684A1-7A14-DB0E-1DAD-1464EC96CA7C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FBC3D95-C927-6E35-C2D4-5CC64EA703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3711" y="4408289"/>
            <a:ext cx="4133880" cy="235269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0B29C9A-C8A8-E389-03A8-03B4D393BC60}"/>
              </a:ext>
            </a:extLst>
          </p:cNvPr>
          <p:cNvSpPr txBox="1"/>
          <p:nvPr/>
        </p:nvSpPr>
        <p:spPr>
          <a:xfrm>
            <a:off x="6149691" y="3996287"/>
            <a:ext cx="5944169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№3 , ЕГКР, декабрь 2024, 951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187CF2-849B-E4FA-E6C3-127C6DDCFC5F}"/>
              </a:ext>
            </a:extLst>
          </p:cNvPr>
          <p:cNvSpPr txBox="1"/>
          <p:nvPr/>
        </p:nvSpPr>
        <p:spPr>
          <a:xfrm>
            <a:off x="4919153" y="5051914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- 36%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E2B476-C6A4-D6FE-352C-711D07607354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878226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D299B-79EF-A6F8-3D53-5F0230293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620F806-4189-45CA-69B8-E992597D6051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6046D61-644D-70C4-EEA1-68AFCC6E3A8C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F7830CC7-4EDF-0F65-31F2-9F19D4DAB31E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2D7B02-3FA3-A7EF-055F-21BC43E2F360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371160-DA2E-5D53-DED5-4CA84D3F9B9A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AE2D2-72F7-6FDE-2235-7753B8E7B151}"/>
              </a:ext>
            </a:extLst>
          </p:cNvPr>
          <p:cNvSpPr txBox="1"/>
          <p:nvPr/>
        </p:nvSpPr>
        <p:spPr>
          <a:xfrm>
            <a:off x="379539" y="1998579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№5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EF6839-A4F3-BF8B-3110-7721CCFA7B9D}"/>
              </a:ext>
            </a:extLst>
          </p:cNvPr>
          <p:cNvSpPr txBox="1"/>
          <p:nvPr/>
        </p:nvSpPr>
        <p:spPr>
          <a:xfrm>
            <a:off x="6096000" y="1998579"/>
            <a:ext cx="5906873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№5 , ЕГКР, март 2025, 957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55551A-10FE-72AF-104E-9E33B1E4114B}"/>
              </a:ext>
            </a:extLst>
          </p:cNvPr>
          <p:cNvSpPr txBox="1"/>
          <p:nvPr/>
        </p:nvSpPr>
        <p:spPr>
          <a:xfrm>
            <a:off x="390143" y="1078048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AC7973-9491-C6FA-27D8-FFF6005361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539" y="2566019"/>
            <a:ext cx="5534479" cy="243031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99AD7DD-EED0-960E-0362-171F8FBD8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566019"/>
            <a:ext cx="5947864" cy="243031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6A8787-C5D1-9EDC-C89B-54B47C9F160D}"/>
              </a:ext>
            </a:extLst>
          </p:cNvPr>
          <p:cNvSpPr txBox="1"/>
          <p:nvPr/>
        </p:nvSpPr>
        <p:spPr>
          <a:xfrm>
            <a:off x="4917813" y="4534664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- 12%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210192-463F-E020-0D76-5B908D0CB4B1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838042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F83A2C-A1A5-1A5C-F40A-57C204FAB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328896E1-D425-AF79-F301-210E2EAB232A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7D463B25-104F-01BF-635D-E3E8426F250C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C9CE12C3-7186-DE5D-0FBB-D9F7AA5416C8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F0D035-207E-2CBF-BFF3-3391928DA5DE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582B99-FE6B-9F30-FE86-0E4EC89461B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EDB540-CE04-5BE2-1ADC-781181DBB669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№6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A12ED7-AC0D-B6AF-62DE-BB3D9147D933}"/>
              </a:ext>
            </a:extLst>
          </p:cNvPr>
          <p:cNvSpPr txBox="1"/>
          <p:nvPr/>
        </p:nvSpPr>
        <p:spPr>
          <a:xfrm>
            <a:off x="6388755" y="1145541"/>
            <a:ext cx="557634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№6 , ЕГКР, март 2025, 957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2023A2-E149-42FA-A9AF-ACB021927B90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C307697-E6DA-FFFB-C9D2-9E0FB90DF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756" y="1719601"/>
            <a:ext cx="5576341" cy="227616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FA0587E-836C-1F69-20E5-866C39091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139" y="2537631"/>
            <a:ext cx="5525825" cy="22761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405C18F-963E-9DC3-EB37-34D130E37060}"/>
              </a:ext>
            </a:extLst>
          </p:cNvPr>
          <p:cNvSpPr txBox="1"/>
          <p:nvPr/>
        </p:nvSpPr>
        <p:spPr>
          <a:xfrm>
            <a:off x="6388754" y="4105437"/>
            <a:ext cx="557634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№7 , ЕГКР, март 2025, 95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8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14DA83A-C383-5DA4-112E-902F5C2BE4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6424" y="4637741"/>
            <a:ext cx="5570623" cy="180053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A51719D-9F51-611A-6E63-073C18625BDD}"/>
              </a:ext>
            </a:extLst>
          </p:cNvPr>
          <p:cNvSpPr txBox="1"/>
          <p:nvPr/>
        </p:nvSpPr>
        <p:spPr>
          <a:xfrm>
            <a:off x="4966964" y="4336269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- 39%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FFB919-7B01-565F-9D56-37996DAD3699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854330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890605-A64D-4214-B636-E3526918B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E4E18D7-EF92-E0FF-96E0-5230792C5DE9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D261F90C-E533-2DD3-98E2-45D839D2484E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4A05BE01-CA31-F798-0614-3DC2DB046FBD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2F74713-BD2A-B651-9424-C58E9FDB00A8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9D5E6C-7F44-5668-0AA7-60A5A237F741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A8017E-72B3-419C-4F06-A42D2FDCF2A2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№7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503C5-BF47-F48B-49C3-8B90F6BAB5F4}"/>
              </a:ext>
            </a:extLst>
          </p:cNvPr>
          <p:cNvSpPr txBox="1"/>
          <p:nvPr/>
        </p:nvSpPr>
        <p:spPr>
          <a:xfrm>
            <a:off x="6388754" y="1990712"/>
            <a:ext cx="557634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№7 , ЕГКР, март 2025, 956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5F6DAB-BBE2-69FB-F20D-6686E4B04F85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4CAA8D-C47E-6F4E-D0FF-99FE140B6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8" y="2564041"/>
            <a:ext cx="5523875" cy="22950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884708-CB8C-7FC0-F0E6-7DC9A9675B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754" y="2582956"/>
            <a:ext cx="5591331" cy="197495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ABAFDC9-4039-B9A0-BBAA-B8F46ABE5A96}"/>
              </a:ext>
            </a:extLst>
          </p:cNvPr>
          <p:cNvSpPr txBox="1"/>
          <p:nvPr/>
        </p:nvSpPr>
        <p:spPr>
          <a:xfrm>
            <a:off x="4972941" y="4327077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- 42%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CB56CB-36BB-7182-10BC-9A804D13528F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33465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816C8A-F663-6F02-AAF2-E53501753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17A37D9-F958-E165-3336-0C8921A55CC9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F9153B43-6DEE-E5CE-BA03-2A8DE138741C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24AC88-2163-82B9-D3A1-677A1F04D258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5846C3B-2208-ADD4-ED36-483765D3713D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536187-78C9-1F2E-B459-33BB3067107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19189A-29A4-9DBF-39E4-B32FFE883E93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№8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FC4B7B-BCBA-E2BB-E3E5-92197FDDF815}"/>
              </a:ext>
            </a:extLst>
          </p:cNvPr>
          <p:cNvSpPr txBox="1"/>
          <p:nvPr/>
        </p:nvSpPr>
        <p:spPr>
          <a:xfrm>
            <a:off x="6340942" y="1997432"/>
            <a:ext cx="557634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8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ЕГКР, март 2025, 957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3FA7B2-EA6E-BB52-7C51-33C7350C0352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7310CC-DC02-0213-C0D8-FED32D3BD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91" y="2559390"/>
            <a:ext cx="5525423" cy="234548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5BB8321-315C-F670-0B4F-5B4CAD2B96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0941" y="2582955"/>
            <a:ext cx="5576341" cy="22486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E5EF04D-6981-4AA7-1557-7439E576A9E5}"/>
              </a:ext>
            </a:extLst>
          </p:cNvPr>
          <p:cNvSpPr txBox="1"/>
          <p:nvPr/>
        </p:nvSpPr>
        <p:spPr>
          <a:xfrm>
            <a:off x="5019413" y="4443211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- 8%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52119B-C22D-FF34-8DCE-05E9731108FC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292059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F4EC60-DCBB-25D2-EA60-4240252E6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C594515-2AC1-F091-1CAA-0C12B4DB9420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1E6BDC1-6BB2-1636-A545-244CD0B86FCA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4568B47E-C853-0FAA-4379-C53A9AF62FA7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1CAE38F-1140-1075-74C7-53DA92C1EF88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BFD35D-2E44-6EAD-2233-75197F3B7108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364F04-E633-7344-065C-9372B1890A0F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12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C61C31-B1C2-D3F6-6501-7D135CB217C3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9C64D3-1F1E-6212-642B-DB29E7735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9" y="2582955"/>
            <a:ext cx="5523875" cy="2930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CAE858C-4FD9-CAA5-4550-CB833C838108}"/>
              </a:ext>
            </a:extLst>
          </p:cNvPr>
          <p:cNvSpPr txBox="1"/>
          <p:nvPr/>
        </p:nvSpPr>
        <p:spPr>
          <a:xfrm>
            <a:off x="6186984" y="1085116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13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BDB06FB-BF30-8C06-CAF1-A0F556D0632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1608"/>
          <a:stretch>
            <a:fillRect/>
          </a:stretch>
        </p:blipFill>
        <p:spPr>
          <a:xfrm>
            <a:off x="6437723" y="1563067"/>
            <a:ext cx="5018899" cy="22300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9FD6363-E6A7-312F-4883-86F3A4D9F5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3604" y="3854973"/>
            <a:ext cx="4720078" cy="28799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1F6897-76F2-DABF-D76C-6C87C56D4EE8}"/>
              </a:ext>
            </a:extLst>
          </p:cNvPr>
          <p:cNvSpPr txBox="1"/>
          <p:nvPr/>
        </p:nvSpPr>
        <p:spPr>
          <a:xfrm>
            <a:off x="4889270" y="4932384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- 50%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2FA165-64AD-E497-6770-DC76CBCEDA31}"/>
              </a:ext>
            </a:extLst>
          </p:cNvPr>
          <p:cNvSpPr txBox="1"/>
          <p:nvPr/>
        </p:nvSpPr>
        <p:spPr>
          <a:xfrm>
            <a:off x="6542444" y="4470719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- 31%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AB23DE-7425-E338-5453-B3FA8FD317B3}"/>
              </a:ext>
            </a:extLst>
          </p:cNvPr>
          <p:cNvSpPr txBox="1"/>
          <p:nvPr/>
        </p:nvSpPr>
        <p:spPr>
          <a:xfrm>
            <a:off x="818422" y="5765216"/>
            <a:ext cx="5186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Стандартные задания №12 и 13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A2CC76-8FDD-711C-55B5-9990E786AA27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016159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3A7DB-3471-3DC0-4EB5-BC18BECBF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31825CD-1F64-BFD7-099A-308510490BE0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9AFB8F1-70B3-7B3B-6805-D594EA98FA93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08341288-93B3-6CB1-C28B-CC9783F6F88B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8146FA7-BFC7-1679-93A5-378BAED9E3B2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CA4045-514C-F31C-F4A3-F46103378FE0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C1F6A7-43FF-9894-01E0-91BE552479BF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14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70FD67-4ED9-5305-906A-A496EDD62A07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98FE2-C1A3-3B7F-E278-0020E0534B2B}"/>
              </a:ext>
            </a:extLst>
          </p:cNvPr>
          <p:cNvSpPr txBox="1"/>
          <p:nvPr/>
        </p:nvSpPr>
        <p:spPr>
          <a:xfrm>
            <a:off x="6186987" y="1505596"/>
            <a:ext cx="5909389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14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2025, 30 вариантов, в.3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70B8D2-FA40-3620-49BD-144635467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9" y="2601389"/>
            <a:ext cx="5522348" cy="22275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FA2918B-E620-6332-A86F-2472CB9FD67D}"/>
              </a:ext>
            </a:extLst>
          </p:cNvPr>
          <p:cNvSpPr txBox="1"/>
          <p:nvPr/>
        </p:nvSpPr>
        <p:spPr>
          <a:xfrm>
            <a:off x="5068564" y="2725374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- 11%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7E32F80-71AD-0A93-C190-100EACF7D3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987" y="2047794"/>
            <a:ext cx="5725459" cy="207181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4726E2A-3714-C36E-D1EE-6DFBB4D375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9354" y="4553737"/>
            <a:ext cx="5760724" cy="200279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6D1977-24F3-BAFD-45A4-E8F84408A3FE}"/>
              </a:ext>
            </a:extLst>
          </p:cNvPr>
          <p:cNvSpPr txBox="1"/>
          <p:nvPr/>
        </p:nvSpPr>
        <p:spPr>
          <a:xfrm>
            <a:off x="6022647" y="4092072"/>
            <a:ext cx="6073729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14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2025, 30 вариантов, в.12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253F48-9E52-79CD-6BBB-3E2527BB7BEA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449205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F751B9-E829-7E2D-F548-97918AA6F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ABE6FDB-0CBB-E011-00AE-08C9B848C370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BF1425B-4BE9-B0D9-E261-B0F0028F4DE4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C8A01CD4-9A88-8503-6F17-C805F56ECF9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4301F4E-B949-257B-6B34-106646FD2CFA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6CDA0F-EEC3-52CB-46CB-57E3362B9251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0CCB72-06CA-FB17-B123-B95EAB694448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15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4FB5AA-0492-691A-A00F-0C7C9BF8EF17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DFDE46-3EF2-C808-687E-AB82E26D8DC1}"/>
              </a:ext>
            </a:extLst>
          </p:cNvPr>
          <p:cNvSpPr txBox="1"/>
          <p:nvPr/>
        </p:nvSpPr>
        <p:spPr>
          <a:xfrm>
            <a:off x="3836540" y="5544146"/>
            <a:ext cx="5186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Стандартные задания №15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E5417D9-A25F-9903-BAE1-6521163FB3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3129"/>
          <a:stretch>
            <a:fillRect/>
          </a:stretch>
        </p:blipFill>
        <p:spPr>
          <a:xfrm>
            <a:off x="271961" y="2725374"/>
            <a:ext cx="5822961" cy="255782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31FB113-20E9-C8C5-8AB8-60743EE2AE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060" y="2725374"/>
            <a:ext cx="5826798" cy="242644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4A19993-E1C9-0DC2-46D4-BA86ED3C30F8}"/>
              </a:ext>
            </a:extLst>
          </p:cNvPr>
          <p:cNvSpPr txBox="1"/>
          <p:nvPr/>
        </p:nvSpPr>
        <p:spPr>
          <a:xfrm>
            <a:off x="5109321" y="4464527"/>
            <a:ext cx="98560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- 34%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3E52B5-E534-3E23-BDA8-FC669796587E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995573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7DC9BC-C9C3-A3AF-EC8B-3BB074169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928AEEB-194D-1742-9B24-479EF7419E82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14809484-2B18-6021-8E8F-27D9CB30EC7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AED72EF6-7716-6345-C58B-07121A2C9935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9380E55-AF87-F98F-5BCC-A4F2ADEBCA95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A6290C-C165-570C-5FB6-C08C172E0C9D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A681CF-8299-3387-C6F9-50B178C9BCBA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18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FAEA1C-7C55-F407-FF60-88E6DF439F4E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15ACC0-10A2-3516-AF8A-9D031424DBBF}"/>
              </a:ext>
            </a:extLst>
          </p:cNvPr>
          <p:cNvSpPr txBox="1"/>
          <p:nvPr/>
        </p:nvSpPr>
        <p:spPr>
          <a:xfrm>
            <a:off x="481139" y="4839527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60% - 18.1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42% - 18  задание </a:t>
            </a:r>
            <a:r>
              <a:rPr lang="ru-RU" sz="2400" b="1" dirty="0" err="1">
                <a:solidFill>
                  <a:srgbClr val="FF0000"/>
                </a:solidFill>
                <a:latin typeface="Ubuntu" panose="020B0504030602030204" pitchFamily="34" charset="0"/>
              </a:rPr>
              <a:t>вцелом</a:t>
            </a:r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.  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46C9A8-FCE9-351A-93DE-1B5706A98444}"/>
              </a:ext>
            </a:extLst>
          </p:cNvPr>
          <p:cNvSpPr txBox="1"/>
          <p:nvPr/>
        </p:nvSpPr>
        <p:spPr>
          <a:xfrm>
            <a:off x="385517" y="2660077"/>
            <a:ext cx="56194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отличительные признаки правовых норм;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признаки политического лидера;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предприятие как субъект экономики, 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8E8D03-E157-F0B0-61A3-3CE8BD3A801B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884270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5809CF-4DBC-D05A-C740-911A42036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F31586E-2ED8-484F-9863-DF96DC253D94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1B391D0-72DC-9392-6E7F-61D76E27092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ACF8198E-391C-EF80-9DA5-DED36BDEB6C7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B9ACF0B-B5B0-A756-CD67-AE2278CF3F57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BDB75-1A47-5C36-CC02-9BE296C6E854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E5E36A-CD2E-BD5E-2C51-C67F3E347FC3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19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B52D9A-E6E2-9EA1-0E79-6410BC235B67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2AA81D-4884-82F1-91FB-04303A934C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812"/>
          <a:stretch>
            <a:fillRect/>
          </a:stretch>
        </p:blipFill>
        <p:spPr>
          <a:xfrm>
            <a:off x="481139" y="2554327"/>
            <a:ext cx="11277534" cy="30151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8654E4-D560-B078-E149-2A347688200E}"/>
              </a:ext>
            </a:extLst>
          </p:cNvPr>
          <p:cNvSpPr txBox="1"/>
          <p:nvPr/>
        </p:nvSpPr>
        <p:spPr>
          <a:xfrm>
            <a:off x="609634" y="3944018"/>
            <a:ext cx="980108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-53%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E0D076-B3AA-C42F-F17E-EC1EC75EF959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847722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77299" y="603623"/>
            <a:ext cx="88005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Обществознание: </a:t>
            </a:r>
            <a:endParaRPr lang="ru-RU" sz="2800" dirty="0">
              <a:solidFill>
                <a:schemeClr val="bg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Предметные результаты ГИА;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Типичные ошибки ГИА (экспертное мнение проверяющих);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Ключевые изменения в рабочих программах</a:t>
            </a:r>
            <a:endParaRPr lang="ru-RU" sz="28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133622" y="3558668"/>
            <a:ext cx="79370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Овчинников Максим Владимирович,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Учитель истории и обществознания МБОУ «СОШ №72 с углубленным изучением английского языка»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комиссии по проверке развернутых ответов ЕГЭ по обществознанию Кемеровской области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ГЭК историко-правового факультета КГПИ КемГУ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9050054" y="4781929"/>
            <a:ext cx="1099345" cy="1406927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0A10794-0672-AFAA-1C6E-7186F51D918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02E898-F41D-377D-39F1-C19937A19FDB}"/>
              </a:ext>
            </a:extLst>
          </p:cNvPr>
          <p:cNvSpPr txBox="1"/>
          <p:nvPr/>
        </p:nvSpPr>
        <p:spPr>
          <a:xfrm>
            <a:off x="177299" y="128727"/>
            <a:ext cx="4517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ТЕМА ВЫСТУПЛЕНИЯ:</a:t>
            </a:r>
            <a:endParaRPr lang="ru-RU" sz="32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35EBB9-1C2C-765E-38F1-E72446AD0DD9}"/>
              </a:ext>
            </a:extLst>
          </p:cNvPr>
          <p:cNvSpPr txBox="1"/>
          <p:nvPr/>
        </p:nvSpPr>
        <p:spPr>
          <a:xfrm>
            <a:off x="148752" y="3019947"/>
            <a:ext cx="4517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ДОКЛАДЧИК:</a:t>
            </a:r>
            <a:endParaRPr lang="ru-RU" sz="32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C9D16-0AA6-67F3-6B41-FB3EC2ED6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2F98F9D-55CC-15AB-D790-50BBF149B76E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4AFF0D3-3AC3-F70B-14E0-F81064E5BF6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0C47B95-A167-EAD2-0B8A-1E3E804AA325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E9BCD52-F75B-554F-C551-A1D028BBDED1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24EFA0-86CF-FBE1-3938-DB6AA3A1F4BC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05901F-FFDF-0C75-535D-B1A7B4D3ED1E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20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0CBD7B-0484-BDC3-C0F0-4683F1D709D2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757CEA-C819-3BFD-0528-738ECEF4AA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9" y="2592083"/>
            <a:ext cx="11336300" cy="22010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8F6CDBC-8436-4138-6D2B-9B8C378C4F49}"/>
              </a:ext>
            </a:extLst>
          </p:cNvPr>
          <p:cNvSpPr txBox="1"/>
          <p:nvPr/>
        </p:nvSpPr>
        <p:spPr>
          <a:xfrm>
            <a:off x="481138" y="4904752"/>
            <a:ext cx="11336300" cy="120032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-61% - в среднем для задания 20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-80% - для данного конкретного задания (процент выполнения менее 20%)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3E478F-1B87-6682-668A-B98E47139930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666111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89673B-258F-BBF0-9C6D-5D512943B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39F584F-2B5E-B5B0-C75A-2E582C181D73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A63D89D-3645-9D04-7EFB-BCB6D0123603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56E6A70-7C38-A9E0-AC92-7AF718BA1C19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AD6DAB0-A7A9-094B-674A-0E23774704B7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57FD02-167C-8012-47CD-0F38F7DEC923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4287E9-0DA7-736D-7746-0467585E914D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23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061FEF8-F53D-77B0-61F9-68DD81AE0D5F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713FAA-F1D0-E3BE-BA32-AF603CF3A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8" y="2610169"/>
            <a:ext cx="11382156" cy="38548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F8B957B-B993-9D60-110F-FBAEC5CB765E}"/>
              </a:ext>
            </a:extLst>
          </p:cNvPr>
          <p:cNvSpPr txBox="1"/>
          <p:nvPr/>
        </p:nvSpPr>
        <p:spPr>
          <a:xfrm>
            <a:off x="6096001" y="1118014"/>
            <a:ext cx="5767293" cy="156966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-40% - в среднем для задания 23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-60% - для данного конкретного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 задания (процент выполнения 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менее 40%)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F73E7F-B3F1-DF7C-93E4-721271BF1B79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309532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D43DB5-4527-B79A-0EA8-DA7994EE7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E13B5102-A1DC-0D21-D8A3-2CCAFF16E8F1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FF2BC50A-EC20-98E2-9285-ACA93D68B2C3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3307092B-76F6-1D15-419E-701109B2D5DE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D71B1C3-0C16-7667-D044-FA7B33990872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80BFED-9408-578A-8F3D-13F3F6B7A9CA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36CFF7-0126-DB5B-D38A-5C37A5CBFEDC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24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0EA640-DDCD-ED78-C4D0-6C20BDAE09AD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8E3826-6BAA-84A9-A6A8-E2CCE9D5E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39" y="2833415"/>
            <a:ext cx="11426433" cy="28502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7D25E33-56BA-03F2-79B9-01C35C640F68}"/>
              </a:ext>
            </a:extLst>
          </p:cNvPr>
          <p:cNvSpPr txBox="1"/>
          <p:nvPr/>
        </p:nvSpPr>
        <p:spPr>
          <a:xfrm>
            <a:off x="396893" y="3978074"/>
            <a:ext cx="1419956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к.1 -75%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к.2 -92%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DB82A0-D8C6-0E2A-A0AA-C98451F73AD0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8580331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AE51B1-ECE0-BC3E-898D-9C429C734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26C96B7-98CA-13C5-BC2C-A0D9D66B14A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FB23EDF3-0A49-6A4C-0DCF-8850B943C29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16A5A480-06AB-C539-046E-264371234365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89DF4EC-371B-481D-A6AD-B445710018D3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2A913D-DB74-8920-2333-74C705740C9C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EBF147-A912-29C1-E7B3-A613745EAFDE}"/>
              </a:ext>
            </a:extLst>
          </p:cNvPr>
          <p:cNvSpPr txBox="1"/>
          <p:nvPr/>
        </p:nvSpPr>
        <p:spPr>
          <a:xfrm>
            <a:off x="481140" y="2002763"/>
            <a:ext cx="552387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Задание №</a:t>
            </a:r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</a:rPr>
              <a:t>25</a:t>
            </a:r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, ЕГЭ, июнь 2025, КО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24FB30-8809-C32A-E9AA-87CDF031A59B}"/>
              </a:ext>
            </a:extLst>
          </p:cNvPr>
          <p:cNvSpPr txBox="1"/>
          <p:nvPr/>
        </p:nvSpPr>
        <p:spPr>
          <a:xfrm>
            <a:off x="481139" y="1098563"/>
            <a:ext cx="5523875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Низкий процент выполнения заданий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A79A47-E0F9-C108-309E-6ED6969A25C5}"/>
              </a:ext>
            </a:extLst>
          </p:cNvPr>
          <p:cNvSpPr txBox="1"/>
          <p:nvPr/>
        </p:nvSpPr>
        <p:spPr>
          <a:xfrm>
            <a:off x="481139" y="3750968"/>
            <a:ext cx="1527531" cy="120032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FF0000"/>
                </a:solidFill>
                <a:effectLst/>
                <a:latin typeface="Ubuntu" panose="020B0504030602030204" pitchFamily="34" charset="0"/>
              </a:rPr>
              <a:t>к.1 -60%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к.2 -82%</a:t>
            </a:r>
          </a:p>
          <a:p>
            <a:r>
              <a:rPr lang="ru-RU" sz="2400" b="1" dirty="0">
                <a:solidFill>
                  <a:srgbClr val="FF0000"/>
                </a:solidFill>
                <a:latin typeface="Ubuntu" panose="020B0504030602030204" pitchFamily="34" charset="0"/>
              </a:rPr>
              <a:t>К.3 -71%</a:t>
            </a:r>
            <a:endParaRPr lang="ru-RU" sz="2400" i="0" dirty="0">
              <a:solidFill>
                <a:srgbClr val="FF0000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72B82E-A130-0FF3-2450-C388B1422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556" y="2563072"/>
            <a:ext cx="9532303" cy="39934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27FD62D-DB99-F116-3193-A459EC9ED802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91052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709FBE-E775-99C4-674C-9FE8E6662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C3A1870-42F2-522B-DF49-1B5CA6B1B50B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EDE4CE3-CF1F-E46D-4473-44F50A7E9DD2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C7477F45-C211-3B6E-006A-E282C4311B69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AEC7504-2D7B-C7E9-3781-2EFBE8634342}"/>
              </a:ext>
            </a:extLst>
          </p:cNvPr>
          <p:cNvSpPr txBox="1"/>
          <p:nvPr/>
        </p:nvSpPr>
        <p:spPr>
          <a:xfrm>
            <a:off x="481140" y="345175"/>
            <a:ext cx="552387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3. Ключевые изменения в рабочих программах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896B8F-D3FF-8E65-9F03-D6BA136C65BE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64B878-6A01-F9BC-4E37-4A124E6451C8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45D728-3B4C-B8F6-7E9B-3B061054046F}"/>
              </a:ext>
            </a:extLst>
          </p:cNvPr>
          <p:cNvSpPr txBox="1"/>
          <p:nvPr/>
        </p:nvSpPr>
        <p:spPr>
          <a:xfrm>
            <a:off x="564811" y="1245699"/>
            <a:ext cx="1837731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2025-2026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610DCC-B5DB-0223-D2D6-1D2D46DF2521}"/>
              </a:ext>
            </a:extLst>
          </p:cNvPr>
          <p:cNvSpPr txBox="1"/>
          <p:nvPr/>
        </p:nvSpPr>
        <p:spPr>
          <a:xfrm>
            <a:off x="476503" y="1812603"/>
            <a:ext cx="569719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Обществознания у 6-7 классов не будет.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8-9 классы занимаются обществознанием «по-старому».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10-11 классы тоже занимаются как раньше: «базовое» - по 2 часа в неделю, углублённое - по 4.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Учебники остаются прежние.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Планируется приказ Министерства Просвещения с дополнительными разъяснениями.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88EDB9-3BA4-C2A8-EDA2-352ED0CAF444}"/>
              </a:ext>
            </a:extLst>
          </p:cNvPr>
          <p:cNvSpPr txBox="1"/>
          <p:nvPr/>
        </p:nvSpPr>
        <p:spPr>
          <a:xfrm>
            <a:off x="6262002" y="1205985"/>
            <a:ext cx="4125104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2026-2027, планируется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6A33B8-6C35-C45D-7781-4DE2E418E4C4}"/>
              </a:ext>
            </a:extLst>
          </p:cNvPr>
          <p:cNvSpPr txBox="1"/>
          <p:nvPr/>
        </p:nvSpPr>
        <p:spPr>
          <a:xfrm>
            <a:off x="6173694" y="1772889"/>
            <a:ext cx="56971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Переход на новую программу в 9-11 классах произойдёт только в 2026 году. (приказ направлен в Министерство Юстиции России для регистрации).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Новая программа определена Приказами от 19 марта 2024 года №171 и 9 октября 2024 года №704,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ФРП по «Обществознание» предполагает. что в 10 классе предмет должен изучаться 2 часа, а в 11 классе - 1,5 часа в неделю.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«Единый» учебник – еще не издан. </a:t>
            </a:r>
          </a:p>
        </p:txBody>
      </p:sp>
    </p:spTree>
    <p:extLst>
      <p:ext uri="{BB962C8B-B14F-4D97-AF65-F5344CB8AC3E}">
        <p14:creationId xmlns:p14="http://schemas.microsoft.com/office/powerpoint/2010/main" val="276334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30D02C-7F3C-53ED-C1AA-59CFFA7E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2AC7436-EF1D-B645-6E3C-695763055C4E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078C8BFE-C09C-267F-851B-553A5EA1E505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16D6EB6E-F4B0-4318-F1C5-7E5C24F0210D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30AEB93-911D-25F6-A376-D5058438B82F}"/>
              </a:ext>
            </a:extLst>
          </p:cNvPr>
          <p:cNvSpPr txBox="1"/>
          <p:nvPr/>
        </p:nvSpPr>
        <p:spPr>
          <a:xfrm>
            <a:off x="481140" y="345175"/>
            <a:ext cx="552387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3. Ключевые изменения в рабочих программах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DCFEA1-9ACC-A3BC-71FA-CEE96526560B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DCFC59-AB1D-8C8B-A502-DF45326A1DBE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28C959-D3E7-B404-5CEB-8C97E5094C13}"/>
              </a:ext>
            </a:extLst>
          </p:cNvPr>
          <p:cNvSpPr txBox="1"/>
          <p:nvPr/>
        </p:nvSpPr>
        <p:spPr>
          <a:xfrm>
            <a:off x="564811" y="1245699"/>
            <a:ext cx="9296365" cy="461665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2025-2026, использование учебников по обществознанию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7156A3-D83E-F21B-D45B-9CCAF9C3CA36}"/>
              </a:ext>
            </a:extLst>
          </p:cNvPr>
          <p:cNvSpPr txBox="1"/>
          <p:nvPr/>
        </p:nvSpPr>
        <p:spPr>
          <a:xfrm>
            <a:off x="476503" y="1812603"/>
            <a:ext cx="93846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Официально можно использовать только один обязательный учебник по обществознанию – «базовый» учебник Боголюбова за 10-11 класс (до лета 2026 г.).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Учебники Боголюбова, Котовой и Лисковой, Кравченко и др. за 6-9 классы перенесли в специальный список «исключённых» учебников (теперь они не входят в ФПУ, но по ним пока что можно заниматься).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Убраны учебники за 6-7 классы, а окончание срока использования для 8 и 9 класс - лето 2026 г.</a:t>
            </a:r>
          </a:p>
        </p:txBody>
      </p:sp>
    </p:spTree>
    <p:extLst>
      <p:ext uri="{BB962C8B-B14F-4D97-AF65-F5344CB8AC3E}">
        <p14:creationId xmlns:p14="http://schemas.microsoft.com/office/powerpoint/2010/main" val="774961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597245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i="0" dirty="0">
                <a:solidFill>
                  <a:schemeClr val="bg1"/>
                </a:solidFill>
                <a:effectLst/>
                <a:latin typeface="Martian Mono" panose="020B0009020000000004" pitchFamily="49" charset="0"/>
              </a:rPr>
              <a:t>Спасибо за внимание!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0DBCD-A0EB-7F1C-5CCC-21BF5C6AB8CA}"/>
              </a:ext>
            </a:extLst>
          </p:cNvPr>
          <p:cNvSpPr txBox="1"/>
          <p:nvPr/>
        </p:nvSpPr>
        <p:spPr>
          <a:xfrm>
            <a:off x="1587364" y="2461857"/>
            <a:ext cx="87818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Овчинников Максим Владимирович, 8-904-578-65-48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Учитель истории и обществознания МБОУ «СОШ №72 с углубленным изучением английского языка»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комиссии по проверке развернутых ответов ЕГЭ по обществознанию Кемеровской области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Член ГЭК историко-правового факультета КГПИ КемГУ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FA8738-33B3-2956-42B7-F0E6EB1CC7BA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22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32EA71-6D0A-DD65-4F9B-A16105FF39FE}"/>
              </a:ext>
            </a:extLst>
          </p:cNvPr>
          <p:cNvSpPr txBox="1"/>
          <p:nvPr/>
        </p:nvSpPr>
        <p:spPr>
          <a:xfrm>
            <a:off x="481140" y="1174731"/>
            <a:ext cx="6595224" cy="2308324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№1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Количество участников ЕГЭ по обществознанию снижается (от общего числа сдающих).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</a:rPr>
              <a:t>П</a:t>
            </a: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редмет остается одним из массовых по выбору (1 место – 42-43%)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F233FE4-AF47-6F30-392A-E899686CE2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904" t="38729"/>
          <a:stretch>
            <a:fillRect/>
          </a:stretch>
        </p:blipFill>
        <p:spPr>
          <a:xfrm>
            <a:off x="361774" y="4143115"/>
            <a:ext cx="7139550" cy="13782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3929473-9431-3A85-5ED4-A651EAC880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603"/>
          <a:stretch>
            <a:fillRect/>
          </a:stretch>
        </p:blipFill>
        <p:spPr>
          <a:xfrm>
            <a:off x="374632" y="5521343"/>
            <a:ext cx="7119868" cy="33896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ED878F-1AB9-6ABA-492B-4F98AA917000}"/>
              </a:ext>
            </a:extLst>
          </p:cNvPr>
          <p:cNvSpPr txBox="1"/>
          <p:nvPr/>
        </p:nvSpPr>
        <p:spPr>
          <a:xfrm>
            <a:off x="2788848" y="3582252"/>
            <a:ext cx="228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Новокузнецк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BBB9C0-3CF7-52AF-202B-9347CA9A5C4E}"/>
              </a:ext>
            </a:extLst>
          </p:cNvPr>
          <p:cNvSpPr txBox="1"/>
          <p:nvPr/>
        </p:nvSpPr>
        <p:spPr>
          <a:xfrm>
            <a:off x="9202273" y="1039445"/>
            <a:ext cx="668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РФ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9" name="Рисунок 18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E4556DF-B7DF-8D1C-6CDA-C6FA1DDB402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62208"/>
          <a:stretch>
            <a:fillRect/>
          </a:stretch>
        </p:blipFill>
        <p:spPr>
          <a:xfrm>
            <a:off x="7715329" y="1475949"/>
            <a:ext cx="3383674" cy="49911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E869BF7-0A22-ACE7-E838-6CD8CF3183EC}"/>
              </a:ext>
            </a:extLst>
          </p:cNvPr>
          <p:cNvSpPr txBox="1"/>
          <p:nvPr/>
        </p:nvSpPr>
        <p:spPr>
          <a:xfrm>
            <a:off x="11284515" y="6016329"/>
            <a:ext cx="66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42%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112E54-A518-2822-4850-6A2A3218268A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6953E1-2B29-7048-ADF1-A0B0558C6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BBCC5903-AFD3-F748-387D-C48D0CB08D0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FA1C677D-DE2B-F1E3-81E0-DDF45DA9DED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C2998E41-5779-041A-9B25-3A3ECB1354BE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29761AB-3C50-BE5B-2F7E-B874868C8377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4DF38F-81B1-7709-9EF2-D2DE7D77BD66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981DD6-2FA0-0D94-5D1F-B755206B99A4}"/>
              </a:ext>
            </a:extLst>
          </p:cNvPr>
          <p:cNvSpPr txBox="1"/>
          <p:nvPr/>
        </p:nvSpPr>
        <p:spPr>
          <a:xfrm>
            <a:off x="2740046" y="2577518"/>
            <a:ext cx="2439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Новокузнецк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F12D3CA-AD8A-AC38-BF0F-B2E8FC7B6ED7}"/>
              </a:ext>
            </a:extLst>
          </p:cNvPr>
          <p:cNvSpPr txBox="1"/>
          <p:nvPr/>
        </p:nvSpPr>
        <p:spPr>
          <a:xfrm>
            <a:off x="9202273" y="1039445"/>
            <a:ext cx="668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РФ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9" name="Рисунок 18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2C6DF25-3A38-621F-F5F2-C5651176F9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3392"/>
          <a:stretch>
            <a:fillRect/>
          </a:stretch>
        </p:blipFill>
        <p:spPr>
          <a:xfrm>
            <a:off x="7715329" y="1475949"/>
            <a:ext cx="1486944" cy="49911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316DF2-45E5-BACD-BB51-D1577D98695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82690"/>
          <a:stretch>
            <a:fillRect/>
          </a:stretch>
        </p:blipFill>
        <p:spPr>
          <a:xfrm>
            <a:off x="304455" y="3197589"/>
            <a:ext cx="7091391" cy="7124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8DFC3D-9C25-7961-C165-308E68F66F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1137"/>
          <a:stretch>
            <a:fillRect/>
          </a:stretch>
        </p:blipFill>
        <p:spPr>
          <a:xfrm>
            <a:off x="304455" y="3859173"/>
            <a:ext cx="7091391" cy="36480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текст, снимок экрана, Шрифт, числ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90FAA99-209B-DD62-D830-CFCD3E8E8F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753" t="-87" r="23349" b="87"/>
          <a:stretch>
            <a:fillRect/>
          </a:stretch>
        </p:blipFill>
        <p:spPr>
          <a:xfrm>
            <a:off x="9120742" y="1469125"/>
            <a:ext cx="1781543" cy="49911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AC1F8B1-5E7F-FD5B-9ACE-4FE05D85DC93}"/>
              </a:ext>
            </a:extLst>
          </p:cNvPr>
          <p:cNvSpPr txBox="1"/>
          <p:nvPr/>
        </p:nvSpPr>
        <p:spPr>
          <a:xfrm>
            <a:off x="2740046" y="4433502"/>
            <a:ext cx="4598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Кемеровская область 53 б. </a:t>
            </a:r>
          </a:p>
          <a:p>
            <a:r>
              <a:rPr lang="ru-RU" sz="24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Кемерово – 54,9 б.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B48316-7F58-25E3-6690-216980F5B922}"/>
              </a:ext>
            </a:extLst>
          </p:cNvPr>
          <p:cNvSpPr txBox="1"/>
          <p:nvPr/>
        </p:nvSpPr>
        <p:spPr>
          <a:xfrm>
            <a:off x="481140" y="1174731"/>
            <a:ext cx="6914706" cy="120032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Падение среднего тестового балла по обществознанию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3CBD32-2FA3-3CCA-002F-4FDDC33F1566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67313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DE6C28-E503-88EF-6E80-D77AEB12A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D5F778B-05CB-3D5E-8E25-DBD4E6D4AAD9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B8970DBD-3203-47D4-58AA-B8D9FA4A743A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9E1DC3DA-6E9A-2918-CDB6-8D2A5909B089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71D8587-5F3A-6251-001B-C0DF85BED035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D74EA8-6145-39FD-BCA8-AB07CC6025C3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2F8C2D-71E2-915B-23FE-C7568DBAAC2F}"/>
              </a:ext>
            </a:extLst>
          </p:cNvPr>
          <p:cNvSpPr txBox="1"/>
          <p:nvPr/>
        </p:nvSpPr>
        <p:spPr>
          <a:xfrm>
            <a:off x="481140" y="1174731"/>
            <a:ext cx="6219911" cy="120032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Падение среднего тестового балла по обществознанию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E39581-D5EE-F9FD-C1CE-193B4D07987A}"/>
              </a:ext>
            </a:extLst>
          </p:cNvPr>
          <p:cNvSpPr txBox="1"/>
          <p:nvPr/>
        </p:nvSpPr>
        <p:spPr>
          <a:xfrm>
            <a:off x="6812766" y="1451730"/>
            <a:ext cx="4732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Средний тестовый балл ЕГЭ 2025 по районам города Новокузнецк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0186D1-6D9D-6DA4-C4D4-64A2615E1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281" y="2375060"/>
            <a:ext cx="4809578" cy="39675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3EA063-91AC-C1D4-62F8-BE6A7A744F0C}"/>
              </a:ext>
            </a:extLst>
          </p:cNvPr>
          <p:cNvSpPr txBox="1"/>
          <p:nvPr/>
        </p:nvSpPr>
        <p:spPr>
          <a:xfrm>
            <a:off x="481140" y="2862505"/>
            <a:ext cx="62813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Лидеры по среднему баллу по обществознанию Новоильинский (57,41) и </a:t>
            </a: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</a:rPr>
              <a:t>Центральный (57,06) районы.</a:t>
            </a:r>
          </a:p>
          <a:p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Диапазон среднего балла по школам Новокузнецка от 71,23 до 32,73 (рейтинг школ – основная волна, без учета пересдачи)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97CC0E-8B92-2DDB-60C1-585794D5DC27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524826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B7610-89CA-72A4-8036-A33E68656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5484773-0989-C9FD-8005-D0C9830F1B2B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B0C6421-DB75-CEED-809A-55501781E092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977B5F84-8CD7-8F5A-4025-E9913C10945C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CBDD70A-35F5-A951-9235-B0A9F38FA985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B1F8C0-19B3-CC47-39CF-06C56A92A2DD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092B5F-EBE1-7B30-2F11-7A466E2478E9}"/>
              </a:ext>
            </a:extLst>
          </p:cNvPr>
          <p:cNvSpPr txBox="1"/>
          <p:nvPr/>
        </p:nvSpPr>
        <p:spPr>
          <a:xfrm>
            <a:off x="569930" y="1107702"/>
            <a:ext cx="10998493" cy="830997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№3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Падение доли </a:t>
            </a:r>
            <a:r>
              <a:rPr lang="ru-RU" sz="2400" i="0" dirty="0" err="1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высокобальников</a:t>
            </a: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 и хорошистов по обществознанию</a:t>
            </a:r>
            <a:endParaRPr lang="ru-RU" sz="2400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95077C-C7B5-3C7F-99BB-E912C82BB1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5904"/>
          <a:stretch>
            <a:fillRect/>
          </a:stretch>
        </p:blipFill>
        <p:spPr>
          <a:xfrm>
            <a:off x="569930" y="2099002"/>
            <a:ext cx="2358982" cy="21542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C341CC-127A-3F95-F080-692936DCCE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8014" r="-1"/>
          <a:stretch>
            <a:fillRect/>
          </a:stretch>
        </p:blipFill>
        <p:spPr>
          <a:xfrm>
            <a:off x="2868772" y="2099002"/>
            <a:ext cx="8699651" cy="21542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79E45D-6B40-8910-F7FA-C718FECC865A}"/>
              </a:ext>
            </a:extLst>
          </p:cNvPr>
          <p:cNvSpPr txBox="1"/>
          <p:nvPr/>
        </p:nvSpPr>
        <p:spPr>
          <a:xfrm>
            <a:off x="569930" y="4410446"/>
            <a:ext cx="109517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70 – 100 = 19,42% ( 1/5 от общего числа)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в том числе 80 – 100 = 6.01 %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в том числе 90 – 100 = 0,58 % т.е. 5 из 865 человек.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в том числе 100 б = 0 в Новокузнецке, в Кемеровской области 1 из примерно ≈ 4000+/-. По РФ 138-145 из 255 тысяч.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53D809-F33B-7B9D-8C16-899D99341E3A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662311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B3765C-414E-0296-7399-917D33365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1B98E3C-FDAB-9C89-AB27-71FEC5735298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8725DA3-1614-6117-C99C-9F892111509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4B064F75-FCC2-B466-D7D8-35E6E9CD620B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53BC098-FA52-C89B-7B03-62FD8164326F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BD55F2-A03D-0579-7839-13022C177983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BEFA06-32E2-1FF9-A31F-EA6804424419}"/>
              </a:ext>
            </a:extLst>
          </p:cNvPr>
          <p:cNvSpPr txBox="1"/>
          <p:nvPr/>
        </p:nvSpPr>
        <p:spPr>
          <a:xfrm>
            <a:off x="406489" y="1429548"/>
            <a:ext cx="6668933" cy="2308324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№4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Возрастание доли не преодолевших порог 42 б. по обществознанию до 19,65 % (в РФ - ≈ 23%).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Возрастание доли средних баллов 42 – 69 баллов.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DACDCB-BB15-76E1-F453-16B792F79F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5904"/>
          <a:stretch>
            <a:fillRect/>
          </a:stretch>
        </p:blipFill>
        <p:spPr>
          <a:xfrm>
            <a:off x="406489" y="3983688"/>
            <a:ext cx="2358982" cy="21542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86B183E-92DB-B7BF-B844-15F5BFD7C3F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391" r="51855"/>
          <a:stretch>
            <a:fillRect/>
          </a:stretch>
        </p:blipFill>
        <p:spPr>
          <a:xfrm>
            <a:off x="2765471" y="3983689"/>
            <a:ext cx="4309951" cy="215421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D49953D-8C2D-6C6C-C094-E8516AA722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53" t="3916"/>
          <a:stretch>
            <a:fillRect/>
          </a:stretch>
        </p:blipFill>
        <p:spPr>
          <a:xfrm>
            <a:off x="7271554" y="2855613"/>
            <a:ext cx="4529689" cy="328228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6D0EE46-6AE9-7F36-AB49-6E914914318E}"/>
              </a:ext>
            </a:extLst>
          </p:cNvPr>
          <p:cNvSpPr txBox="1"/>
          <p:nvPr/>
        </p:nvSpPr>
        <p:spPr>
          <a:xfrm>
            <a:off x="7232992" y="1698524"/>
            <a:ext cx="4732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Среднестатистический класс сдававший обществознание в 2025 году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E928EA-4B0A-384A-EFE0-2BBD7A5FF9EA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176299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06CD32-DD24-4CE8-6720-75EE02BEF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96928FC-670C-025B-547C-57152E430FEA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B1193D10-A272-457A-FFF2-94D1B52E732D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0D174DE-E639-C797-A4C1-299FE5AD4CF2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2CDBF75-033D-D35E-34F7-2A7B2DC60189}"/>
              </a:ext>
            </a:extLst>
          </p:cNvPr>
          <p:cNvSpPr txBox="1"/>
          <p:nvPr/>
        </p:nvSpPr>
        <p:spPr>
          <a:xfrm>
            <a:off x="481140" y="345175"/>
            <a:ext cx="481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1. Предметные результаты ГИА по обществознанию 2025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91F88C-3BB6-D1A9-39A9-AEAC98C8567B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A2AF29-F3F9-4860-E17D-E5472484D509}"/>
              </a:ext>
            </a:extLst>
          </p:cNvPr>
          <p:cNvSpPr txBox="1"/>
          <p:nvPr/>
        </p:nvSpPr>
        <p:spPr>
          <a:xfrm>
            <a:off x="412438" y="1160081"/>
            <a:ext cx="11367122" cy="1200329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Тенденция №5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chemeClr val="bg1"/>
                </a:solidFill>
                <a:effectLst/>
                <a:latin typeface="Ubuntu" panose="020B0504030602030204" pitchFamily="34" charset="0"/>
              </a:rPr>
              <a:t>Максимальное количество пересдававших ЕГЭ по обществознанию в дополнительный </a:t>
            </a:r>
            <a:r>
              <a:rPr lang="ru-RU" sz="2400" dirty="0">
                <a:solidFill>
                  <a:schemeClr val="bg1"/>
                </a:solidFill>
                <a:latin typeface="Ubuntu" panose="020B0504030602030204" pitchFamily="34" charset="0"/>
              </a:rPr>
              <a:t>период (1 место). </a:t>
            </a:r>
            <a:endParaRPr lang="ru-RU" sz="2400" i="0" dirty="0">
              <a:solidFill>
                <a:schemeClr val="bg1"/>
              </a:solidFill>
              <a:effectLst/>
              <a:latin typeface="Ubuntu" panose="020B0504030602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875E3A-510D-52E7-4074-1D0EE46C8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437" y="2460190"/>
            <a:ext cx="11367124" cy="162387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2EE82D8-AE31-3EB0-5BA4-BAD5E3EB118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776" b="74487"/>
          <a:stretch>
            <a:fillRect/>
          </a:stretch>
        </p:blipFill>
        <p:spPr>
          <a:xfrm>
            <a:off x="412437" y="4149838"/>
            <a:ext cx="11367123" cy="126159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455F986-6D0C-906F-90BF-8F6999B5A40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3849" b="-753"/>
          <a:stretch>
            <a:fillRect/>
          </a:stretch>
        </p:blipFill>
        <p:spPr>
          <a:xfrm>
            <a:off x="412437" y="5378454"/>
            <a:ext cx="11367123" cy="35211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7CE1A5-04B0-AAA5-286A-6743A0CD4727}"/>
              </a:ext>
            </a:extLst>
          </p:cNvPr>
          <p:cNvSpPr txBox="1"/>
          <p:nvPr/>
        </p:nvSpPr>
        <p:spPr>
          <a:xfrm>
            <a:off x="223888" y="5656237"/>
            <a:ext cx="11744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Несмотря на повышение баллов у пересдававших, менее половины смогли «перейти порог»</a:t>
            </a:r>
          </a:p>
          <a:p>
            <a:pPr marL="285750" indent="-285750">
              <a:buFontTx/>
              <a:buChar char="-"/>
            </a:pPr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Только 13 из 123 выпускников пересдавали обществознание для улучшения положительного результата, а не пересдачи «двойки». 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ED1FA5-C107-2502-907E-4BC9A692E7CD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36883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F58D6-59F0-8469-7DA2-0D87F831E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7CC879F8-A9FB-23CF-F71E-3DE1ED2947E8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8D066735-2123-17E6-5321-1791E928ED8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6F2494FC-0DFB-89C1-B5B5-B725420BF51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8E9C95C-E749-7BFF-6AEF-5649E650E11D}"/>
              </a:ext>
            </a:extLst>
          </p:cNvPr>
          <p:cNvSpPr txBox="1"/>
          <p:nvPr/>
        </p:nvSpPr>
        <p:spPr>
          <a:xfrm>
            <a:off x="481140" y="345175"/>
            <a:ext cx="552387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2. Типичные ошибки ГИА (экспертное мнение проверяющих)</a:t>
            </a:r>
          </a:p>
          <a:p>
            <a:pPr>
              <a:lnSpc>
                <a:spcPts val="2000"/>
              </a:lnSpc>
            </a:pPr>
            <a:endParaRPr lang="ru-RU" b="1" dirty="0">
              <a:solidFill>
                <a:srgbClr val="0055E8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BA0B17-CB57-AB43-B930-4C249B4B6D69}"/>
              </a:ext>
            </a:extLst>
          </p:cNvPr>
          <p:cNvSpPr txBox="1"/>
          <p:nvPr/>
        </p:nvSpPr>
        <p:spPr>
          <a:xfrm>
            <a:off x="11456622" y="301470"/>
            <a:ext cx="508474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10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C63F25-5B02-72AD-6FFF-93C41D13BC0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91" b="6581"/>
          <a:stretch>
            <a:fillRect/>
          </a:stretch>
        </p:blipFill>
        <p:spPr>
          <a:xfrm>
            <a:off x="719597" y="1205053"/>
            <a:ext cx="10934780" cy="49910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627409-7678-6FE4-650D-1475DE360D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981" t="92739" r="55492" b="2528"/>
          <a:stretch>
            <a:fillRect/>
          </a:stretch>
        </p:blipFill>
        <p:spPr>
          <a:xfrm>
            <a:off x="2640841" y="2030535"/>
            <a:ext cx="2572603" cy="2593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A75990-0368-13E6-850E-DDFF69AFB8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4135" t="92902" r="10934" b="1586"/>
          <a:stretch>
            <a:fillRect/>
          </a:stretch>
        </p:blipFill>
        <p:spPr>
          <a:xfrm>
            <a:off x="7134688" y="2047794"/>
            <a:ext cx="2726140" cy="301989"/>
          </a:xfrm>
          <a:prstGeom prst="rect">
            <a:avLst/>
          </a:prstGeom>
        </p:spPr>
      </p:pic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36A1ABCA-DAA3-64FB-0DFB-CA4B3B038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19953"/>
              </p:ext>
            </p:extLst>
          </p:nvPr>
        </p:nvGraphicFramePr>
        <p:xfrm>
          <a:off x="1512105" y="5830324"/>
          <a:ext cx="2400748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64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914430874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37537576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27209627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2509087453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57168329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746071769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r>
                        <a:rPr lang="ru-RU" sz="1000" dirty="0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8D7F0A0A-BABD-4F39-A372-45DAA68F8A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82444"/>
              </p:ext>
            </p:extLst>
          </p:nvPr>
        </p:nvGraphicFramePr>
        <p:xfrm>
          <a:off x="3922194" y="5830324"/>
          <a:ext cx="2400748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64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914430874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37537576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27209627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2509087453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57168329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746071769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r>
                        <a:rPr lang="ru-RU" sz="1000" dirty="0"/>
                        <a:t>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270036B9-11F6-AAF8-49CE-6C136F55D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62069"/>
              </p:ext>
            </p:extLst>
          </p:nvPr>
        </p:nvGraphicFramePr>
        <p:xfrm>
          <a:off x="6332283" y="5833693"/>
          <a:ext cx="2400748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64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914430874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37537576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27209627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2509087453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57168329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746071769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r>
                        <a:rPr lang="ru-RU" sz="1000" dirty="0"/>
                        <a:t>15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19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0" name="Таблица 19">
            <a:extLst>
              <a:ext uri="{FF2B5EF4-FFF2-40B4-BE49-F238E27FC236}">
                <a16:creationId xmlns:a16="http://schemas.microsoft.com/office/drawing/2014/main" id="{ACC2A2C6-3E4A-8587-31B2-FF517F5E5B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62468"/>
              </p:ext>
            </p:extLst>
          </p:nvPr>
        </p:nvGraphicFramePr>
        <p:xfrm>
          <a:off x="8733031" y="5830324"/>
          <a:ext cx="2400748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64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914430874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37537576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27209627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2509087453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57168329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746071769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r>
                        <a:rPr lang="ru-RU" sz="1000" dirty="0"/>
                        <a:t>22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1" name="Таблица 20">
            <a:extLst>
              <a:ext uri="{FF2B5EF4-FFF2-40B4-BE49-F238E27FC236}">
                <a16:creationId xmlns:a16="http://schemas.microsoft.com/office/drawing/2014/main" id="{17028E21-9A91-753F-7BF2-12839FFD8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367873"/>
              </p:ext>
            </p:extLst>
          </p:nvPr>
        </p:nvGraphicFramePr>
        <p:xfrm>
          <a:off x="9418959" y="6149340"/>
          <a:ext cx="1714820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64">
                  <a:extLst>
                    <a:ext uri="{9D8B030D-6E8A-4147-A177-3AD203B41FA5}">
                      <a16:colId xmlns:a16="http://schemas.microsoft.com/office/drawing/2014/main" val="337537576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272096276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2509087453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571683290"/>
                    </a:ext>
                  </a:extLst>
                </a:gridCol>
                <a:gridCol w="342964">
                  <a:extLst>
                    <a:ext uri="{9D8B030D-6E8A-4147-A177-3AD203B41FA5}">
                      <a16:colId xmlns:a16="http://schemas.microsoft.com/office/drawing/2014/main" val="3746071769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r>
                        <a:rPr lang="ru-RU" sz="1000" dirty="0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/>
                        <a:t>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id="{B3827420-A26F-3A0D-FA58-23722AE5B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99405"/>
              </p:ext>
            </p:extLst>
          </p:nvPr>
        </p:nvGraphicFramePr>
        <p:xfrm>
          <a:off x="1855069" y="6149340"/>
          <a:ext cx="1035769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5769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1. </a:t>
                      </a:r>
                      <a:r>
                        <a:rPr lang="ru-RU" sz="1000" dirty="0" err="1"/>
                        <a:t>ЧиО</a:t>
                      </a:r>
                      <a:endParaRPr lang="ru-RU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3" name="Таблица 22">
            <a:extLst>
              <a:ext uri="{FF2B5EF4-FFF2-40B4-BE49-F238E27FC236}">
                <a16:creationId xmlns:a16="http://schemas.microsoft.com/office/drawing/2014/main" id="{534461AC-64B7-DF00-67DE-9D67618D2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94537"/>
              </p:ext>
            </p:extLst>
          </p:nvPr>
        </p:nvGraphicFramePr>
        <p:xfrm>
          <a:off x="2886075" y="6149340"/>
          <a:ext cx="1035769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5769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2. Экономика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4" name="Таблица 23">
            <a:extLst>
              <a:ext uri="{FF2B5EF4-FFF2-40B4-BE49-F238E27FC236}">
                <a16:creationId xmlns:a16="http://schemas.microsoft.com/office/drawing/2014/main" id="{46BFC809-1BCB-281D-868E-8F433CC0C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935549"/>
              </p:ext>
            </p:extLst>
          </p:nvPr>
        </p:nvGraphicFramePr>
        <p:xfrm>
          <a:off x="4609705" y="6153660"/>
          <a:ext cx="686460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6460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4. Полит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id="{FD142F98-2119-CCE6-B955-EE086CF0E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886406"/>
              </p:ext>
            </p:extLst>
          </p:nvPr>
        </p:nvGraphicFramePr>
        <p:xfrm>
          <a:off x="5979527" y="6153660"/>
          <a:ext cx="1038334" cy="3190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8334">
                  <a:extLst>
                    <a:ext uri="{9D8B030D-6E8A-4147-A177-3AD203B41FA5}">
                      <a16:colId xmlns:a16="http://schemas.microsoft.com/office/drawing/2014/main" val="1530954530"/>
                    </a:ext>
                  </a:extLst>
                </a:gridCol>
              </a:tblGrid>
              <a:tr h="3190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5. Право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76201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CD6AD2AB-1A6B-A80D-38BC-B7772CB5D610}"/>
              </a:ext>
            </a:extLst>
          </p:cNvPr>
          <p:cNvSpPr txBox="1"/>
          <p:nvPr/>
        </p:nvSpPr>
        <p:spPr>
          <a:xfrm>
            <a:off x="72429" y="6530917"/>
            <a:ext cx="2927760" cy="245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Подготовил и обобщил: Овчинников М.В.  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4582643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1802</Words>
  <Application>Microsoft Office PowerPoint</Application>
  <PresentationFormat>Широкоэкранный</PresentationFormat>
  <Paragraphs>295</Paragraphs>
  <Slides>26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Franklin Gothic Demi Cond</vt:lpstr>
      <vt:lpstr>Bahnschrift SemiBold SemiConden</vt:lpstr>
      <vt:lpstr>Martian Mono</vt:lpstr>
      <vt:lpstr>Bahnschrift SemiCondensed</vt:lpstr>
      <vt:lpstr>Arial</vt:lpstr>
      <vt:lpstr>Ubuntu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Максим Овчинников</cp:lastModifiedBy>
  <cp:revision>49</cp:revision>
  <dcterms:created xsi:type="dcterms:W3CDTF">2025-08-11T06:32:47Z</dcterms:created>
  <dcterms:modified xsi:type="dcterms:W3CDTF">2025-08-25T12:08:09Z</dcterms:modified>
</cp:coreProperties>
</file>